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716" autoAdjust="0"/>
  </p:normalViewPr>
  <p:slideViewPr>
    <p:cSldViewPr snapToGrid="0">
      <p:cViewPr varScale="1">
        <p:scale>
          <a:sx n="63" d="100"/>
          <a:sy n="63" d="100"/>
        </p:scale>
        <p:origin x="10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954B01-FCCB-476E-997C-10C192A0E447}" type="datetimeFigureOut">
              <a:rPr lang="en-US" smtClean="0"/>
              <a:t>5/22/2021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11CC08-CB1D-4EB3-9F8B-973ECEE60015}" type="slidenum">
              <a:rPr lang="en-US" smtClean="0"/>
              <a:t>‹#›</a:t>
            </a:fld>
            <a:endParaRPr lang="en-US" dirty="0"/>
          </a:p>
        </p:txBody>
      </p:sp>
    </p:spTree>
    <p:extLst>
      <p:ext uri="{BB962C8B-B14F-4D97-AF65-F5344CB8AC3E}">
        <p14:creationId xmlns:p14="http://schemas.microsoft.com/office/powerpoint/2010/main" val="32077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Times New Roman" panose="02020603050405020304" pitchFamily="18" charset="0"/>
                <a:cs typeface="Times New Roman" panose="02020603050405020304" pitchFamily="18" charset="0"/>
              </a:rPr>
              <a:t>Have you ever thought how social media serves business communication and marketing purposes? Some of the basic social media platforms used in marketing are Facebook and Instagram. </a:t>
            </a:r>
            <a:r>
              <a:rPr lang="en-US" sz="1400" dirty="0">
                <a:solidFill>
                  <a:schemeClr val="tx1"/>
                </a:solidFill>
                <a:latin typeface="Times New Roman" panose="02020603050405020304" pitchFamily="18" charset="0"/>
                <a:cs typeface="Times New Roman" panose="02020603050405020304" pitchFamily="18" charset="0"/>
              </a:rPr>
              <a:t>The company that I represent is </a:t>
            </a:r>
            <a:r>
              <a:rPr lang="en-US" sz="1200" dirty="0">
                <a:solidFill>
                  <a:schemeClr val="tx1"/>
                </a:solidFill>
                <a:effectLst/>
                <a:latin typeface="Times New Roman" panose="02020603050405020304" pitchFamily="18" charset="0"/>
                <a:ea typeface="Calibri" panose="020F0502020204030204" pitchFamily="34" charset="0"/>
              </a:rPr>
              <a:t>Rideau Artisanal company and should use Facebook and Instagram to reach many clients. The problem in our company is that it rarel</a:t>
            </a:r>
            <a:r>
              <a:rPr lang="en-US" sz="1200" dirty="0">
                <a:solidFill>
                  <a:schemeClr val="tx1"/>
                </a:solidFill>
                <a:latin typeface="Times New Roman" panose="02020603050405020304" pitchFamily="18" charset="0"/>
                <a:ea typeface="Calibri" panose="020F0502020204030204" pitchFamily="34" charset="0"/>
              </a:rPr>
              <a:t>y utilizes social media platforms in marketing.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Times New Roman" panose="02020603050405020304" pitchFamily="18" charset="0"/>
                <a:ea typeface="Calibri" panose="020F0502020204030204" pitchFamily="34" charset="0"/>
              </a:rPr>
              <a:t>Moreover, the purpose statement is to gather reli</a:t>
            </a:r>
            <a:r>
              <a:rPr lang="en-US" sz="1200" dirty="0">
                <a:solidFill>
                  <a:schemeClr val="tx1"/>
                </a:solidFill>
                <a:latin typeface="Times New Roman" panose="02020603050405020304" pitchFamily="18" charset="0"/>
                <a:ea typeface="Calibri" panose="020F0502020204030204" pitchFamily="34" charset="0"/>
              </a:rPr>
              <a:t>able data on effectiveness of social media platforms in marketing.</a:t>
            </a:r>
            <a:r>
              <a:rPr lang="en-US" sz="1200" dirty="0">
                <a:solidFill>
                  <a:schemeClr val="tx1"/>
                </a:solidFill>
                <a:effectLst/>
                <a:latin typeface="Times New Roman" panose="02020603050405020304" pitchFamily="18" charset="0"/>
                <a:ea typeface="Calibri" panose="020F0502020204030204" pitchFamily="34" charset="0"/>
              </a:rPr>
              <a:t>    </a:t>
            </a:r>
            <a:endParaRPr lang="en-US" sz="1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211CC08-CB1D-4EB3-9F8B-973ECEE60015}" type="slidenum">
              <a:rPr lang="en-US" smtClean="0"/>
              <a:t>2</a:t>
            </a:fld>
            <a:endParaRPr lang="en-US" dirty="0"/>
          </a:p>
        </p:txBody>
      </p:sp>
    </p:spTree>
    <p:extLst>
      <p:ext uri="{BB962C8B-B14F-4D97-AF65-F5344CB8AC3E}">
        <p14:creationId xmlns:p14="http://schemas.microsoft.com/office/powerpoint/2010/main" val="2111970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background information sections focuses on the </a:t>
            </a:r>
            <a:r>
              <a:rPr lang="en-US" sz="1200" dirty="0">
                <a:solidFill>
                  <a:schemeClr val="tx1"/>
                </a:solidFill>
                <a:effectLst/>
                <a:latin typeface="Times New Roman" panose="02020603050405020304" pitchFamily="18" charset="0"/>
                <a:ea typeface="Calibri" panose="020F0502020204030204" pitchFamily="34" charset="0"/>
              </a:rPr>
              <a:t>Rideau Artisanal company and the key competitors. Rideau Artisanal company deals with citronella as well as standard candles. </a:t>
            </a:r>
            <a:r>
              <a:rPr lang="en-US" sz="1200" dirty="0">
                <a:solidFill>
                  <a:schemeClr val="tx1"/>
                </a:solidFill>
                <a:latin typeface="Times New Roman" panose="02020603050405020304" pitchFamily="18" charset="0"/>
                <a:ea typeface="Calibri" panose="020F0502020204030204" pitchFamily="34" charset="0"/>
              </a:rPr>
              <a:t>The company operates in America and Canada. </a:t>
            </a:r>
            <a:r>
              <a:rPr lang="en-US" sz="1200" dirty="0">
                <a:solidFill>
                  <a:schemeClr val="tx1"/>
                </a:solidFill>
                <a:effectLst/>
                <a:latin typeface="Times New Roman" panose="02020603050405020304" pitchFamily="18" charset="0"/>
                <a:ea typeface="Calibri" panose="020F0502020204030204" pitchFamily="34" charset="0"/>
              </a:rPr>
              <a:t>The main competitors of the company a</a:t>
            </a:r>
            <a:r>
              <a:rPr lang="en-US" sz="1200" dirty="0">
                <a:solidFill>
                  <a:schemeClr val="tx1"/>
                </a:solidFill>
                <a:latin typeface="Times New Roman" panose="02020603050405020304" pitchFamily="18" charset="0"/>
                <a:ea typeface="Calibri" panose="020F0502020204030204" pitchFamily="34" charset="0"/>
              </a:rPr>
              <a:t>re Achievers and Kudos company. The aforementioned competitor companies have integrated use of social media platforms in marketing. Despite the company being international, it has not maximized on sales. Competitors value helps figure out the role of social media in marketing.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Times New Roman" panose="02020603050405020304" pitchFamily="18" charset="0"/>
                <a:ea typeface="Calibri" panose="020F0502020204030204" pitchFamily="34" charset="0"/>
              </a:rPr>
              <a:t> </a:t>
            </a:r>
            <a:r>
              <a:rPr lang="en-US" dirty="0"/>
              <a:t> </a:t>
            </a:r>
          </a:p>
        </p:txBody>
      </p:sp>
      <p:sp>
        <p:nvSpPr>
          <p:cNvPr id="4" name="Slide Number Placeholder 3"/>
          <p:cNvSpPr>
            <a:spLocks noGrp="1"/>
          </p:cNvSpPr>
          <p:nvPr>
            <p:ph type="sldNum" sz="quarter" idx="5"/>
          </p:nvPr>
        </p:nvSpPr>
        <p:spPr/>
        <p:txBody>
          <a:bodyPr/>
          <a:lstStyle/>
          <a:p>
            <a:fld id="{D211CC08-CB1D-4EB3-9F8B-973ECEE60015}" type="slidenum">
              <a:rPr lang="en-US" smtClean="0"/>
              <a:t>3</a:t>
            </a:fld>
            <a:endParaRPr lang="en-US" dirty="0"/>
          </a:p>
        </p:txBody>
      </p:sp>
    </p:spTree>
    <p:extLst>
      <p:ext uri="{BB962C8B-B14F-4D97-AF65-F5344CB8AC3E}">
        <p14:creationId xmlns:p14="http://schemas.microsoft.com/office/powerpoint/2010/main" val="4068064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analysis of Facebook use in marketing, the most outstanding concept is the large number of users that are over 3 billion. </a:t>
            </a:r>
            <a:r>
              <a:rPr lang="en-US" sz="1200" dirty="0">
                <a:solidFill>
                  <a:schemeClr val="tx1"/>
                </a:solidFill>
                <a:latin typeface="Times New Roman" panose="02020603050405020304" pitchFamily="18" charset="0"/>
                <a:cs typeface="Times New Roman" panose="02020603050405020304" pitchFamily="18" charset="0"/>
              </a:rPr>
              <a:t>60% of </a:t>
            </a:r>
            <a:r>
              <a:rPr lang="en-US" sz="1200" dirty="0">
                <a:solidFill>
                  <a:schemeClr val="tx1"/>
                </a:solidFill>
                <a:latin typeface="Times New Roman" panose="02020603050405020304" pitchFamily="18" charset="0"/>
                <a:ea typeface="Calibri" panose="020F0502020204030204" pitchFamily="34" charset="0"/>
              </a:rPr>
              <a:t>Achievers</a:t>
            </a:r>
            <a:r>
              <a:rPr lang="en-US" sz="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company customers are based online. </a:t>
            </a:r>
            <a:r>
              <a:rPr lang="en-US" sz="1200" dirty="0">
                <a:solidFill>
                  <a:schemeClr val="tx1"/>
                </a:solidFill>
                <a:latin typeface="Times New Roman" panose="02020603050405020304" pitchFamily="18" charset="0"/>
                <a:cs typeface="Times New Roman" panose="02020603050405020304" pitchFamily="18" charset="0"/>
              </a:rPr>
              <a:t>In every product they post on their timeline, 80% of their followers react by liking or commenting . In every product they post on their timeline, 80% of their followers react by liking or commenting. Facebook is effective since customers like, comment and make inquires even for a year old post. </a:t>
            </a:r>
            <a:endParaRPr lang="en-US" sz="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211CC08-CB1D-4EB3-9F8B-973ECEE60015}" type="slidenum">
              <a:rPr lang="en-US" smtClean="0"/>
              <a:t>4</a:t>
            </a:fld>
            <a:endParaRPr lang="en-US" dirty="0"/>
          </a:p>
        </p:txBody>
      </p:sp>
    </p:spTree>
    <p:extLst>
      <p:ext uri="{BB962C8B-B14F-4D97-AF65-F5344CB8AC3E}">
        <p14:creationId xmlns:p14="http://schemas.microsoft.com/office/powerpoint/2010/main" val="2625319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get a better understanding of effectiveness of Facebook in business communication, a visual representation of the primary goals in the platform is crucial. The visual representation outlines that 34% increase bond awareness, 21% increase community engagement 11% for sales, 10% increase web traffic, 9% viewing various ads, 7% distribute content and others contribute to 8%. The above data indicates that companies have a variety of choices towards using social media.</a:t>
            </a:r>
          </a:p>
        </p:txBody>
      </p:sp>
      <p:sp>
        <p:nvSpPr>
          <p:cNvPr id="4" name="Slide Number Placeholder 3"/>
          <p:cNvSpPr>
            <a:spLocks noGrp="1"/>
          </p:cNvSpPr>
          <p:nvPr>
            <p:ph type="sldNum" sz="quarter" idx="5"/>
          </p:nvPr>
        </p:nvSpPr>
        <p:spPr/>
        <p:txBody>
          <a:bodyPr/>
          <a:lstStyle/>
          <a:p>
            <a:fld id="{D211CC08-CB1D-4EB3-9F8B-973ECEE60015}" type="slidenum">
              <a:rPr lang="en-US" smtClean="0"/>
              <a:t>5</a:t>
            </a:fld>
            <a:endParaRPr lang="en-US" dirty="0"/>
          </a:p>
        </p:txBody>
      </p:sp>
    </p:spTree>
    <p:extLst>
      <p:ext uri="{BB962C8B-B14F-4D97-AF65-F5344CB8AC3E}">
        <p14:creationId xmlns:p14="http://schemas.microsoft.com/office/powerpoint/2010/main" val="3665279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Instagram analysis outlies that </a:t>
            </a:r>
            <a:r>
              <a:rPr lang="en-US" sz="1200" dirty="0">
                <a:solidFill>
                  <a:schemeClr val="tx1"/>
                </a:solidFill>
                <a:latin typeface="Times New Roman" panose="02020603050405020304" pitchFamily="18" charset="0"/>
                <a:cs typeface="Times New Roman" panose="02020603050405020304" pitchFamily="18" charset="0"/>
              </a:rPr>
              <a:t>just like Facebook, Instagram has played a crucial role in marketing. 37 % of companies that uses integrum target establishing social networks. 34% serve as retail platforms. For the past one year, Kudos, the main competitors of our company has gained 40%  follower increase. Among the 40% the company has garnered 10% online market increase through their posts.  </a:t>
            </a:r>
          </a:p>
          <a:p>
            <a:r>
              <a:rPr lang="en-US" dirty="0"/>
              <a:t> </a:t>
            </a:r>
          </a:p>
        </p:txBody>
      </p:sp>
      <p:sp>
        <p:nvSpPr>
          <p:cNvPr id="4" name="Slide Number Placeholder 3"/>
          <p:cNvSpPr>
            <a:spLocks noGrp="1"/>
          </p:cNvSpPr>
          <p:nvPr>
            <p:ph type="sldNum" sz="quarter" idx="5"/>
          </p:nvPr>
        </p:nvSpPr>
        <p:spPr/>
        <p:txBody>
          <a:bodyPr/>
          <a:lstStyle/>
          <a:p>
            <a:fld id="{D211CC08-CB1D-4EB3-9F8B-973ECEE60015}" type="slidenum">
              <a:rPr lang="en-US" smtClean="0"/>
              <a:t>6</a:t>
            </a:fld>
            <a:endParaRPr lang="en-US" dirty="0"/>
          </a:p>
        </p:txBody>
      </p:sp>
    </p:spTree>
    <p:extLst>
      <p:ext uri="{BB962C8B-B14F-4D97-AF65-F5344CB8AC3E}">
        <p14:creationId xmlns:p14="http://schemas.microsoft.com/office/powerpoint/2010/main" val="1816027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 the future of social media in business communication for our company, it is important to focus on future prediction of Instagram users. The graph of Instagram users forecast covers five years starting from 2019-2023. The graph divides a year in three phases represented by June, October and November. According to the forecast graph, there is a gradual rise of Instagram users for next two years. However, October is seen to have the highest number of social media users and November has the lowest number.</a:t>
            </a:r>
          </a:p>
        </p:txBody>
      </p:sp>
      <p:sp>
        <p:nvSpPr>
          <p:cNvPr id="4" name="Slide Number Placeholder 3"/>
          <p:cNvSpPr>
            <a:spLocks noGrp="1"/>
          </p:cNvSpPr>
          <p:nvPr>
            <p:ph type="sldNum" sz="quarter" idx="5"/>
          </p:nvPr>
        </p:nvSpPr>
        <p:spPr/>
        <p:txBody>
          <a:bodyPr/>
          <a:lstStyle/>
          <a:p>
            <a:fld id="{D211CC08-CB1D-4EB3-9F8B-973ECEE60015}" type="slidenum">
              <a:rPr lang="en-US" smtClean="0"/>
              <a:t>7</a:t>
            </a:fld>
            <a:endParaRPr lang="en-US" dirty="0"/>
          </a:p>
        </p:txBody>
      </p:sp>
    </p:spTree>
    <p:extLst>
      <p:ext uri="{BB962C8B-B14F-4D97-AF65-F5344CB8AC3E}">
        <p14:creationId xmlns:p14="http://schemas.microsoft.com/office/powerpoint/2010/main" val="29083379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Recommendations are crucial for our company since they indicate the possible policies for the company to use social media in marketing as well as in business communication. </a:t>
            </a:r>
            <a:r>
              <a:rPr lang="en-US" sz="1200" dirty="0">
                <a:solidFill>
                  <a:schemeClr val="tx1"/>
                </a:solidFill>
                <a:latin typeface="Times New Roman" panose="02020603050405020304" pitchFamily="18" charset="0"/>
                <a:cs typeface="Times New Roman" panose="02020603050405020304" pitchFamily="18" charset="0"/>
              </a:rPr>
              <a:t>As aforementioned, Facebook and Instagram plays critical roles in business communication purposes. The company needs to create Facebook and Instagram page. Posting regularly and responding to any inquires increases the followers and potential customers. The company should embark on social media marketing strategy. Integration of use of social media for business communication should be carried out gradually and analyzing the achievements annually.   </a:t>
            </a:r>
            <a:endParaRPr lang="en-US" dirty="0"/>
          </a:p>
        </p:txBody>
      </p:sp>
      <p:sp>
        <p:nvSpPr>
          <p:cNvPr id="4" name="Slide Number Placeholder 3"/>
          <p:cNvSpPr>
            <a:spLocks noGrp="1"/>
          </p:cNvSpPr>
          <p:nvPr>
            <p:ph type="sldNum" sz="quarter" idx="5"/>
          </p:nvPr>
        </p:nvSpPr>
        <p:spPr/>
        <p:txBody>
          <a:bodyPr/>
          <a:lstStyle/>
          <a:p>
            <a:fld id="{D211CC08-CB1D-4EB3-9F8B-973ECEE60015}" type="slidenum">
              <a:rPr lang="en-US" smtClean="0"/>
              <a:t>8</a:t>
            </a:fld>
            <a:endParaRPr lang="en-US" dirty="0"/>
          </a:p>
        </p:txBody>
      </p:sp>
    </p:spTree>
    <p:extLst>
      <p:ext uri="{BB962C8B-B14F-4D97-AF65-F5344CB8AC3E}">
        <p14:creationId xmlns:p14="http://schemas.microsoft.com/office/powerpoint/2010/main" val="2875348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conclusion, </a:t>
            </a:r>
            <a:r>
              <a:rPr lang="en-US" sz="1200" dirty="0">
                <a:solidFill>
                  <a:schemeClr val="tx1"/>
                </a:solidFill>
                <a:latin typeface="Times New Roman" panose="02020603050405020304" pitchFamily="18" charset="0"/>
                <a:cs typeface="Times New Roman" panose="02020603050405020304" pitchFamily="18" charset="0"/>
              </a:rPr>
              <a:t>use of social media in business communication is an inevitable factor in the contemporary world. </a:t>
            </a:r>
            <a:r>
              <a:rPr lang="en-US" sz="1200" dirty="0">
                <a:solidFill>
                  <a:schemeClr val="tx1"/>
                </a:solidFill>
                <a:effectLst/>
                <a:latin typeface="Times New Roman" panose="02020603050405020304" pitchFamily="18" charset="0"/>
                <a:ea typeface="Calibri" panose="020F0502020204030204" pitchFamily="34" charset="0"/>
              </a:rPr>
              <a:t>Rideau Artisanal company has not effectively utilized social media platforms despite achievers and kudos utilizing social media. </a:t>
            </a:r>
            <a:r>
              <a:rPr lang="en-US" sz="1200" dirty="0">
                <a:solidFill>
                  <a:schemeClr val="tx1"/>
                </a:solidFill>
                <a:latin typeface="Times New Roman" panose="02020603050405020304" pitchFamily="18" charset="0"/>
                <a:cs typeface="Times New Roman" panose="02020603050405020304" pitchFamily="18" charset="0"/>
              </a:rPr>
              <a:t>Facebook and Instagram users are gradually increased and companies has benefited significantly. To gather a wide customer base, the company needs to focus on social media marketing. Marketing through social media is fast, reliable, and less costly.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211CC08-CB1D-4EB3-9F8B-973ECEE60015}" type="slidenum">
              <a:rPr lang="en-US" smtClean="0"/>
              <a:t>9</a:t>
            </a:fld>
            <a:endParaRPr lang="en-US" dirty="0"/>
          </a:p>
        </p:txBody>
      </p:sp>
    </p:spTree>
    <p:extLst>
      <p:ext uri="{BB962C8B-B14F-4D97-AF65-F5344CB8AC3E}">
        <p14:creationId xmlns:p14="http://schemas.microsoft.com/office/powerpoint/2010/main" val="1391427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376600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296687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78346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3465626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0092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1505623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1865188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72473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40357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293234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641347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3741948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226058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442340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576051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13DDC1-9BD1-4712-9385-2704B160DDFF}" type="datetimeFigureOut">
              <a:rPr lang="en-US" smtClean="0"/>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FD9DD6-9928-4B07-BCAD-190B5C48B00D}" type="slidenum">
              <a:rPr lang="en-US" smtClean="0"/>
              <a:t>‹#›</a:t>
            </a:fld>
            <a:endParaRPr lang="en-US" dirty="0"/>
          </a:p>
        </p:txBody>
      </p:sp>
    </p:spTree>
    <p:extLst>
      <p:ext uri="{BB962C8B-B14F-4D97-AF65-F5344CB8AC3E}">
        <p14:creationId xmlns:p14="http://schemas.microsoft.com/office/powerpoint/2010/main" val="389791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13DDC1-9BD1-4712-9385-2704B160DDFF}" type="datetimeFigureOut">
              <a:rPr lang="en-US" smtClean="0"/>
              <a:t>5/22/2021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3FD9DD6-9928-4B07-BCAD-190B5C48B00D}" type="slidenum">
              <a:rPr lang="en-US" smtClean="0"/>
              <a:t>‹#›</a:t>
            </a:fld>
            <a:endParaRPr lang="en-US" dirty="0"/>
          </a:p>
        </p:txBody>
      </p:sp>
    </p:spTree>
    <p:extLst>
      <p:ext uri="{BB962C8B-B14F-4D97-AF65-F5344CB8AC3E}">
        <p14:creationId xmlns:p14="http://schemas.microsoft.com/office/powerpoint/2010/main" val="18871700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5DE305-9943-46E1-8590-F6A8999FCE1F}"/>
              </a:ext>
            </a:extLst>
          </p:cNvPr>
          <p:cNvSpPr>
            <a:spLocks noGrp="1"/>
          </p:cNvSpPr>
          <p:nvPr>
            <p:ph type="ctrTitle"/>
          </p:nvPr>
        </p:nvSpPr>
        <p:spPr>
          <a:xfrm>
            <a:off x="752168" y="2404534"/>
            <a:ext cx="8937522" cy="1646302"/>
          </a:xfrm>
        </p:spPr>
        <p:txBody>
          <a:bodyPr/>
          <a:lstStyle/>
          <a:p>
            <a:r>
              <a:rPr lang="en-US" sz="2800" dirty="0">
                <a:solidFill>
                  <a:schemeClr val="tx1"/>
                </a:solidFill>
                <a:latin typeface="Times New Roman" panose="02020603050405020304" pitchFamily="18" charset="0"/>
                <a:cs typeface="Times New Roman" panose="02020603050405020304" pitchFamily="18" charset="0"/>
              </a:rPr>
              <a:t>ROLE OF SOCIAL MEDIA IN MARKETING</a:t>
            </a:r>
          </a:p>
        </p:txBody>
      </p:sp>
      <p:sp>
        <p:nvSpPr>
          <p:cNvPr id="3" name="Subtitle 2">
            <a:extLst>
              <a:ext uri="{FF2B5EF4-FFF2-40B4-BE49-F238E27FC236}">
                <a16:creationId xmlns:a16="http://schemas.microsoft.com/office/drawing/2014/main" xmlns="" id="{820B389E-C111-41A1-BFDA-19E442C69E17}"/>
              </a:ext>
            </a:extLst>
          </p:cNvPr>
          <p:cNvSpPr>
            <a:spLocks noGrp="1"/>
          </p:cNvSpPr>
          <p:nvPr>
            <p:ph type="subTitle" idx="1"/>
          </p:nvPr>
        </p:nvSpPr>
        <p:spPr>
          <a:xfrm>
            <a:off x="1507066" y="4050835"/>
            <a:ext cx="8330108" cy="2703925"/>
          </a:xfrm>
        </p:spPr>
        <p:txBody>
          <a:bodyPr>
            <a:normAutofit/>
          </a:bodyPr>
          <a:lstStyle/>
          <a:p>
            <a:r>
              <a:rPr lang="en-US" sz="1800" dirty="0">
                <a:solidFill>
                  <a:schemeClr val="tx1"/>
                </a:solidFill>
                <a:latin typeface="Times New Roman" panose="02020603050405020304" pitchFamily="18" charset="0"/>
                <a:cs typeface="Times New Roman" panose="02020603050405020304" pitchFamily="18" charset="0"/>
              </a:rPr>
              <a:t>Student’s Name</a:t>
            </a:r>
          </a:p>
          <a:p>
            <a:r>
              <a:rPr lang="en-US" sz="1800" dirty="0">
                <a:solidFill>
                  <a:schemeClr val="tx1"/>
                </a:solidFill>
                <a:latin typeface="Times New Roman" panose="02020603050405020304" pitchFamily="18" charset="0"/>
                <a:cs typeface="Times New Roman" panose="02020603050405020304" pitchFamily="18" charset="0"/>
              </a:rPr>
              <a:t>Institution</a:t>
            </a:r>
          </a:p>
          <a:p>
            <a:r>
              <a:rPr lang="en-US" sz="1800" dirty="0">
                <a:solidFill>
                  <a:schemeClr val="tx1"/>
                </a:solidFill>
                <a:latin typeface="Times New Roman" panose="02020603050405020304" pitchFamily="18" charset="0"/>
                <a:cs typeface="Times New Roman" panose="02020603050405020304" pitchFamily="18" charset="0"/>
              </a:rPr>
              <a:t>Course Title </a:t>
            </a:r>
          </a:p>
          <a:p>
            <a:r>
              <a:rPr lang="en-US" sz="1800" dirty="0">
                <a:solidFill>
                  <a:schemeClr val="tx1"/>
                </a:solidFill>
                <a:latin typeface="Times New Roman" panose="02020603050405020304" pitchFamily="18" charset="0"/>
                <a:cs typeface="Times New Roman" panose="02020603050405020304" pitchFamily="18" charset="0"/>
              </a:rPr>
              <a:t>Assignment title</a:t>
            </a:r>
          </a:p>
          <a:p>
            <a:r>
              <a:rPr lang="en-US" sz="1800" dirty="0">
                <a:solidFill>
                  <a:schemeClr val="tx1"/>
                </a:solidFill>
                <a:latin typeface="Times New Roman" panose="02020603050405020304" pitchFamily="18" charset="0"/>
                <a:cs typeface="Times New Roman" panose="02020603050405020304" pitchFamily="18" charset="0"/>
              </a:rPr>
              <a:t>Date</a:t>
            </a:r>
          </a:p>
          <a:p>
            <a:endParaRPr lang="en-US" dirty="0"/>
          </a:p>
        </p:txBody>
      </p:sp>
    </p:spTree>
    <p:extLst>
      <p:ext uri="{BB962C8B-B14F-4D97-AF65-F5344CB8AC3E}">
        <p14:creationId xmlns:p14="http://schemas.microsoft.com/office/powerpoint/2010/main" val="1061861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E5FC58-8572-44B5-B11C-A215F7EF9322}"/>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xmlns="" id="{CB1C5E42-6662-46FC-BAFB-D90C9A05C5F8}"/>
              </a:ext>
            </a:extLst>
          </p:cNvPr>
          <p:cNvSpPr>
            <a:spLocks noGrp="1"/>
          </p:cNvSpPr>
          <p:nvPr>
            <p:ph idx="1"/>
          </p:nvPr>
        </p:nvSpPr>
        <p:spPr/>
        <p:txBody>
          <a:bodyPr>
            <a:normAutofit lnSpcReduction="10000"/>
          </a:bodyPr>
          <a:lstStyle/>
          <a:p>
            <a:r>
              <a:rPr lang="en-US" sz="2000" b="0" i="0" dirty="0">
                <a:solidFill>
                  <a:srgbClr val="222222"/>
                </a:solidFill>
                <a:effectLst/>
                <a:latin typeface="Times New Roman" panose="02020603050405020304" pitchFamily="18" charset="0"/>
                <a:cs typeface="Times New Roman" panose="02020603050405020304" pitchFamily="18" charset="0"/>
              </a:rPr>
              <a:t>Chen, R. R., Davison, R. M., &amp; Ou, C. X. (2020). A symbolic interactionism perspective of using social media for personal and business communication. </a:t>
            </a:r>
            <a:r>
              <a:rPr lang="en-US" sz="2000" b="0" i="1" dirty="0">
                <a:solidFill>
                  <a:srgbClr val="222222"/>
                </a:solidFill>
                <a:effectLst/>
                <a:latin typeface="Times New Roman" panose="02020603050405020304" pitchFamily="18" charset="0"/>
                <a:cs typeface="Times New Roman" panose="02020603050405020304" pitchFamily="18" charset="0"/>
              </a:rPr>
              <a:t>International Journal of Information Management</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51</a:t>
            </a:r>
            <a:r>
              <a:rPr lang="en-US" sz="2000" b="0" i="0" dirty="0">
                <a:solidFill>
                  <a:srgbClr val="222222"/>
                </a:solidFill>
                <a:effectLst/>
                <a:latin typeface="Times New Roman" panose="02020603050405020304" pitchFamily="18" charset="0"/>
                <a:cs typeface="Times New Roman" panose="02020603050405020304" pitchFamily="18" charset="0"/>
              </a:rPr>
              <a:t>, 102022.</a:t>
            </a:r>
          </a:p>
          <a:p>
            <a:r>
              <a:rPr lang="en-US" sz="2000" b="0" i="0" dirty="0">
                <a:solidFill>
                  <a:srgbClr val="222222"/>
                </a:solidFill>
                <a:effectLst/>
                <a:latin typeface="Times New Roman" panose="02020603050405020304" pitchFamily="18" charset="0"/>
                <a:cs typeface="Times New Roman" panose="02020603050405020304" pitchFamily="18" charset="0"/>
              </a:rPr>
              <a:t>Sapkota, K. N., &amp; Vander Putten, J. (2018). Social media acceptance and usage by business communication faculty. </a:t>
            </a:r>
            <a:r>
              <a:rPr lang="en-US" sz="2000" b="0" i="1" dirty="0">
                <a:solidFill>
                  <a:srgbClr val="222222"/>
                </a:solidFill>
                <a:effectLst/>
                <a:latin typeface="Times New Roman" panose="02020603050405020304" pitchFamily="18" charset="0"/>
                <a:cs typeface="Times New Roman" panose="02020603050405020304" pitchFamily="18" charset="0"/>
              </a:rPr>
              <a:t>Business and Professional Communication Quarterly</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81</a:t>
            </a:r>
            <a:r>
              <a:rPr lang="en-US" sz="2000" b="0" i="0" dirty="0">
                <a:solidFill>
                  <a:srgbClr val="222222"/>
                </a:solidFill>
                <a:effectLst/>
                <a:latin typeface="Times New Roman" panose="02020603050405020304" pitchFamily="18" charset="0"/>
                <a:cs typeface="Times New Roman" panose="02020603050405020304" pitchFamily="18" charset="0"/>
              </a:rPr>
              <a:t>(3), 328-350.</a:t>
            </a:r>
            <a:endParaRPr lang="en-US" sz="2000" dirty="0">
              <a:solidFill>
                <a:srgbClr val="222222"/>
              </a:solidFill>
              <a:latin typeface="Times New Roman" panose="02020603050405020304" pitchFamily="18" charset="0"/>
              <a:cs typeface="Times New Roman" panose="02020603050405020304" pitchFamily="18" charset="0"/>
            </a:endParaRPr>
          </a:p>
          <a:p>
            <a:r>
              <a:rPr lang="en-US" sz="2000" b="0" i="0" dirty="0">
                <a:solidFill>
                  <a:srgbClr val="222222"/>
                </a:solidFill>
                <a:effectLst/>
                <a:latin typeface="Times New Roman" panose="02020603050405020304" pitchFamily="18" charset="0"/>
                <a:cs typeface="Times New Roman" panose="02020603050405020304" pitchFamily="18" charset="0"/>
              </a:rPr>
              <a:t>Escobar-Rodríguez, T., &amp; Bonsón-Fernández, R. (2017). Facebook practices for business communication among fashion retailers. </a:t>
            </a:r>
            <a:r>
              <a:rPr lang="en-US" sz="2000" b="0" i="1" dirty="0">
                <a:solidFill>
                  <a:srgbClr val="222222"/>
                </a:solidFill>
                <a:effectLst/>
                <a:latin typeface="Times New Roman" panose="02020603050405020304" pitchFamily="18" charset="0"/>
                <a:cs typeface="Times New Roman" panose="02020603050405020304" pitchFamily="18" charset="0"/>
              </a:rPr>
              <a:t>Journal of Fashion Marketing and Management: An International Journal</a:t>
            </a:r>
            <a:r>
              <a:rPr lang="en-US" sz="2000" b="0" i="0" dirty="0">
                <a:solidFill>
                  <a:srgbClr val="222222"/>
                </a:solidFill>
                <a:effectLst/>
                <a:latin typeface="Times New Roman" panose="02020603050405020304" pitchFamily="18" charset="0"/>
                <a:cs typeface="Times New Roman" panose="02020603050405020304" pitchFamily="18" charset="0"/>
              </a:rPr>
              <a:t>.</a:t>
            </a:r>
          </a:p>
          <a:p>
            <a:r>
              <a:rPr lang="en-US" sz="2000" b="0" i="0" dirty="0">
                <a:solidFill>
                  <a:srgbClr val="222222"/>
                </a:solidFill>
                <a:effectLst/>
                <a:latin typeface="Times New Roman" panose="02020603050405020304" pitchFamily="18" charset="0"/>
                <a:cs typeface="Times New Roman" panose="02020603050405020304" pitchFamily="18" charset="0"/>
              </a:rPr>
              <a:t>Voorveld, H. A. (2019). Brand communication in social media: A research agenda. </a:t>
            </a:r>
            <a:r>
              <a:rPr lang="en-US" sz="2000" b="0" i="1" dirty="0">
                <a:solidFill>
                  <a:srgbClr val="222222"/>
                </a:solidFill>
                <a:effectLst/>
                <a:latin typeface="Times New Roman" panose="02020603050405020304" pitchFamily="18" charset="0"/>
                <a:cs typeface="Times New Roman" panose="02020603050405020304" pitchFamily="18" charset="0"/>
              </a:rPr>
              <a:t>Journal of Advertising</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48</a:t>
            </a:r>
            <a:r>
              <a:rPr lang="en-US" sz="2000" b="0" i="0" dirty="0">
                <a:solidFill>
                  <a:srgbClr val="222222"/>
                </a:solidFill>
                <a:effectLst/>
                <a:latin typeface="Times New Roman" panose="02020603050405020304" pitchFamily="18" charset="0"/>
                <a:cs typeface="Times New Roman" panose="02020603050405020304" pitchFamily="18" charset="0"/>
              </a:rPr>
              <a:t>(1), 14-26.</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399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DE80FC-4E95-4D4E-A6EF-F67241F5E174}"/>
              </a:ext>
            </a:extLst>
          </p:cNvPr>
          <p:cNvSpPr>
            <a:spLocks noGrp="1"/>
          </p:cNvSpPr>
          <p:nvPr>
            <p:ph type="title"/>
          </p:nvPr>
        </p:nvSpPr>
        <p:spPr/>
        <p:txBody>
          <a:bodyPr>
            <a:normAutofit/>
          </a:bodyPr>
          <a:lstStyle/>
          <a:p>
            <a:r>
              <a:rPr lang="en-US" sz="2800" dirty="0">
                <a:solidFill>
                  <a:schemeClr val="tx1"/>
                </a:solidFill>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xmlns="" id="{735912EF-0ECC-46A1-84BB-F9194F00C938}"/>
              </a:ext>
            </a:extLst>
          </p:cNvPr>
          <p:cNvSpPr>
            <a:spLocks noGrp="1"/>
          </p:cNvSpPr>
          <p:nvPr>
            <p:ph sz="half" idx="1"/>
          </p:nvPr>
        </p:nvSpPr>
        <p:spPr>
          <a:xfrm>
            <a:off x="677334" y="1607574"/>
            <a:ext cx="4184035" cy="4433787"/>
          </a:xfrm>
        </p:spPr>
        <p:txBody>
          <a:bodyPr>
            <a:normAutofit fontScale="85000" lnSpcReduction="20000"/>
          </a:bodyPr>
          <a:lstStyle/>
          <a:p>
            <a:r>
              <a:rPr lang="en-US" sz="2000" dirty="0">
                <a:solidFill>
                  <a:schemeClr val="tx1"/>
                </a:solidFill>
                <a:latin typeface="Times New Roman" panose="02020603050405020304" pitchFamily="18" charset="0"/>
                <a:cs typeface="Times New Roman" panose="02020603050405020304" pitchFamily="18" charset="0"/>
              </a:rPr>
              <a:t>Have you ever thought how social media serves business communication and marketing purposes?</a:t>
            </a:r>
          </a:p>
          <a:p>
            <a:r>
              <a:rPr lang="en-US" sz="2000" dirty="0">
                <a:solidFill>
                  <a:schemeClr val="tx1"/>
                </a:solidFill>
                <a:latin typeface="Times New Roman" panose="02020603050405020304" pitchFamily="18" charset="0"/>
                <a:cs typeface="Times New Roman" panose="02020603050405020304" pitchFamily="18" charset="0"/>
              </a:rPr>
              <a:t>Some of the basic social media platforms used in marketing are Facebook and Instagram.</a:t>
            </a:r>
          </a:p>
          <a:p>
            <a:r>
              <a:rPr lang="en-US" sz="2200" dirty="0">
                <a:solidFill>
                  <a:schemeClr val="tx1"/>
                </a:solidFill>
                <a:latin typeface="Times New Roman" panose="02020603050405020304" pitchFamily="18" charset="0"/>
                <a:cs typeface="Times New Roman" panose="02020603050405020304" pitchFamily="18" charset="0"/>
              </a:rPr>
              <a:t>The company that I represent is </a:t>
            </a:r>
            <a:r>
              <a:rPr lang="en-US" sz="2200" dirty="0">
                <a:solidFill>
                  <a:schemeClr val="tx1"/>
                </a:solidFill>
                <a:effectLst/>
                <a:latin typeface="Times New Roman" panose="02020603050405020304" pitchFamily="18" charset="0"/>
                <a:ea typeface="Calibri" panose="020F0502020204030204" pitchFamily="34" charset="0"/>
              </a:rPr>
              <a:t>Rideau Artisanal company and should use Facebook and Instagram to reach many clients (</a:t>
            </a:r>
            <a:r>
              <a:rPr lang="en-US" sz="2200" b="0" i="0" dirty="0">
                <a:solidFill>
                  <a:srgbClr val="222222"/>
                </a:solidFill>
                <a:effectLst/>
                <a:latin typeface="Times New Roman" panose="02020603050405020304" pitchFamily="18" charset="0"/>
                <a:cs typeface="Times New Roman" panose="02020603050405020304" pitchFamily="18" charset="0"/>
              </a:rPr>
              <a:t>Sapkota et al., 2018)</a:t>
            </a:r>
            <a:r>
              <a:rPr lang="en-US" sz="2200" dirty="0">
                <a:solidFill>
                  <a:schemeClr val="tx1"/>
                </a:solidFill>
                <a:effectLst/>
                <a:latin typeface="Times New Roman" panose="02020603050405020304" pitchFamily="18" charset="0"/>
                <a:ea typeface="Calibri" panose="020F0502020204030204" pitchFamily="34" charset="0"/>
              </a:rPr>
              <a:t>.</a:t>
            </a:r>
          </a:p>
          <a:p>
            <a:r>
              <a:rPr lang="en-US" sz="2200" dirty="0">
                <a:solidFill>
                  <a:schemeClr val="tx1"/>
                </a:solidFill>
                <a:effectLst/>
                <a:latin typeface="Times New Roman" panose="02020603050405020304" pitchFamily="18" charset="0"/>
                <a:ea typeface="Calibri" panose="020F0502020204030204" pitchFamily="34" charset="0"/>
              </a:rPr>
              <a:t>Problem-our company rarel</a:t>
            </a:r>
            <a:r>
              <a:rPr lang="en-US" sz="2200" dirty="0">
                <a:solidFill>
                  <a:schemeClr val="tx1"/>
                </a:solidFill>
                <a:latin typeface="Times New Roman" panose="02020603050405020304" pitchFamily="18" charset="0"/>
                <a:ea typeface="Calibri" panose="020F0502020204030204" pitchFamily="34" charset="0"/>
              </a:rPr>
              <a:t>y utilizes social media platforms in marketing.</a:t>
            </a:r>
          </a:p>
          <a:p>
            <a:r>
              <a:rPr lang="en-US" sz="2200" dirty="0">
                <a:solidFill>
                  <a:schemeClr val="tx1"/>
                </a:solidFill>
                <a:effectLst/>
                <a:latin typeface="Times New Roman" panose="02020603050405020304" pitchFamily="18" charset="0"/>
                <a:ea typeface="Calibri" panose="020F0502020204030204" pitchFamily="34" charset="0"/>
              </a:rPr>
              <a:t>Purpose statement-to gather reli</a:t>
            </a:r>
            <a:r>
              <a:rPr lang="en-US" sz="2200" dirty="0">
                <a:solidFill>
                  <a:schemeClr val="tx1"/>
                </a:solidFill>
                <a:latin typeface="Times New Roman" panose="02020603050405020304" pitchFamily="18" charset="0"/>
                <a:ea typeface="Calibri" panose="020F0502020204030204" pitchFamily="34" charset="0"/>
              </a:rPr>
              <a:t>able data on effectiveness of social media platforms in marketing.</a:t>
            </a:r>
            <a:r>
              <a:rPr lang="en-US" sz="2200" dirty="0">
                <a:solidFill>
                  <a:schemeClr val="tx1"/>
                </a:solidFill>
                <a:effectLst/>
                <a:latin typeface="Times New Roman" panose="02020603050405020304" pitchFamily="18" charset="0"/>
                <a:ea typeface="Calibri" panose="020F0502020204030204" pitchFamily="34" charset="0"/>
              </a:rPr>
              <a:t> </a:t>
            </a:r>
            <a:r>
              <a:rPr lang="en-US" sz="2200" dirty="0">
                <a:solidFill>
                  <a:schemeClr val="tx1"/>
                </a:solidFill>
                <a:latin typeface="Times New Roman" panose="02020603050405020304" pitchFamily="18" charset="0"/>
                <a:cs typeface="Times New Roman" panose="02020603050405020304" pitchFamily="18" charset="0"/>
              </a:rPr>
              <a:t> </a:t>
            </a:r>
          </a:p>
        </p:txBody>
      </p:sp>
      <p:pic>
        <p:nvPicPr>
          <p:cNvPr id="1026" name="Picture 2" descr="Rideau (company) - Wikipedia">
            <a:extLst>
              <a:ext uri="{FF2B5EF4-FFF2-40B4-BE49-F238E27FC236}">
                <a16:creationId xmlns:a16="http://schemas.microsoft.com/office/drawing/2014/main" xmlns="" id="{7A0020C0-0A5D-4063-871A-8EAFC1A54E55}"/>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250426" y="1607574"/>
            <a:ext cx="4306529" cy="4085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940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C5CC53-7C1F-40C7-B466-DAAB5DF284AF}"/>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BACKGROUND INFORMATION</a:t>
            </a:r>
          </a:p>
        </p:txBody>
      </p:sp>
      <p:sp>
        <p:nvSpPr>
          <p:cNvPr id="3" name="Content Placeholder 2">
            <a:extLst>
              <a:ext uri="{FF2B5EF4-FFF2-40B4-BE49-F238E27FC236}">
                <a16:creationId xmlns:a16="http://schemas.microsoft.com/office/drawing/2014/main" xmlns="" id="{4EE7AED1-E963-428F-B260-00AA14E1C77B}"/>
              </a:ext>
            </a:extLst>
          </p:cNvPr>
          <p:cNvSpPr>
            <a:spLocks noGrp="1"/>
          </p:cNvSpPr>
          <p:nvPr>
            <p:ph sz="half" idx="1"/>
          </p:nvPr>
        </p:nvSpPr>
        <p:spPr>
          <a:xfrm>
            <a:off x="677334" y="1814052"/>
            <a:ext cx="4184035" cy="4227309"/>
          </a:xfrm>
        </p:spPr>
        <p:txBody>
          <a:bodyPr>
            <a:normAutofit fontScale="92500" lnSpcReduction="20000"/>
          </a:bodyPr>
          <a:lstStyle/>
          <a:p>
            <a:r>
              <a:rPr lang="en-US" sz="2000" dirty="0">
                <a:solidFill>
                  <a:schemeClr val="tx1"/>
                </a:solidFill>
                <a:effectLst/>
                <a:latin typeface="Times New Roman" panose="02020603050405020304" pitchFamily="18" charset="0"/>
                <a:ea typeface="Calibri" panose="020F0502020204030204" pitchFamily="34" charset="0"/>
              </a:rPr>
              <a:t>Rideau Artisanal company deals with citronella as well as standard candles.</a:t>
            </a:r>
          </a:p>
          <a:p>
            <a:r>
              <a:rPr lang="en-US" sz="2000" dirty="0">
                <a:solidFill>
                  <a:schemeClr val="tx1"/>
                </a:solidFill>
                <a:latin typeface="Times New Roman" panose="02020603050405020304" pitchFamily="18" charset="0"/>
                <a:ea typeface="Calibri" panose="020F0502020204030204" pitchFamily="34" charset="0"/>
              </a:rPr>
              <a:t>The company operates in America and Canada.</a:t>
            </a:r>
          </a:p>
          <a:p>
            <a:r>
              <a:rPr lang="en-US" sz="2000" dirty="0">
                <a:solidFill>
                  <a:schemeClr val="tx1"/>
                </a:solidFill>
                <a:effectLst/>
                <a:latin typeface="Times New Roman" panose="02020603050405020304" pitchFamily="18" charset="0"/>
                <a:ea typeface="Calibri" panose="020F0502020204030204" pitchFamily="34" charset="0"/>
              </a:rPr>
              <a:t>The main competitors of the company a</a:t>
            </a:r>
            <a:r>
              <a:rPr lang="en-US" sz="2000" dirty="0">
                <a:solidFill>
                  <a:schemeClr val="tx1"/>
                </a:solidFill>
                <a:latin typeface="Times New Roman" panose="02020603050405020304" pitchFamily="18" charset="0"/>
                <a:ea typeface="Calibri" panose="020F0502020204030204" pitchFamily="34" charset="0"/>
              </a:rPr>
              <a:t>re Achievers and Kudos company</a:t>
            </a:r>
            <a:r>
              <a:rPr lang="en-US" sz="2000" dirty="0">
                <a:solidFill>
                  <a:schemeClr val="tx1"/>
                </a:solidFill>
                <a:latin typeface="Times New Roman" panose="02020603050405020304" pitchFamily="18" charset="0"/>
                <a:cs typeface="Times New Roman" panose="02020603050405020304" pitchFamily="18" charset="0"/>
              </a:rPr>
              <a:t>(</a:t>
            </a:r>
            <a:r>
              <a:rPr lang="en-US" sz="2000" b="0" i="0" dirty="0">
                <a:solidFill>
                  <a:srgbClr val="222222"/>
                </a:solidFill>
                <a:effectLst/>
                <a:latin typeface="Times New Roman" panose="02020603050405020304" pitchFamily="18" charset="0"/>
                <a:cs typeface="Times New Roman" panose="02020603050405020304" pitchFamily="18" charset="0"/>
              </a:rPr>
              <a:t>Chen et al., 2020)</a:t>
            </a:r>
            <a:r>
              <a:rPr lang="en-US" sz="2000" dirty="0">
                <a:solidFill>
                  <a:schemeClr val="tx1"/>
                </a:solidFill>
                <a:latin typeface="Times New Roman" panose="02020603050405020304" pitchFamily="18" charset="0"/>
                <a:ea typeface="Calibri" panose="020F0502020204030204" pitchFamily="34" charset="0"/>
              </a:rPr>
              <a:t>.</a:t>
            </a:r>
          </a:p>
          <a:p>
            <a:r>
              <a:rPr lang="en-US" sz="2000" dirty="0">
                <a:solidFill>
                  <a:schemeClr val="tx1"/>
                </a:solidFill>
                <a:latin typeface="Times New Roman" panose="02020603050405020304" pitchFamily="18" charset="0"/>
                <a:ea typeface="Calibri" panose="020F0502020204030204" pitchFamily="34" charset="0"/>
              </a:rPr>
              <a:t>The aforementioned competitor companies have integrated use of social media platforms in marketing.</a:t>
            </a:r>
          </a:p>
          <a:p>
            <a:r>
              <a:rPr lang="en-US" sz="2000" dirty="0">
                <a:solidFill>
                  <a:schemeClr val="tx1"/>
                </a:solidFill>
                <a:latin typeface="Times New Roman" panose="02020603050405020304" pitchFamily="18" charset="0"/>
                <a:ea typeface="Calibri" panose="020F0502020204030204" pitchFamily="34" charset="0"/>
              </a:rPr>
              <a:t>Despite the company being international, it has not maximized on sales </a:t>
            </a:r>
            <a:r>
              <a:rPr lang="en-US" sz="2000" dirty="0">
                <a:solidFill>
                  <a:schemeClr val="tx1"/>
                </a:solidFill>
                <a:effectLst/>
                <a:latin typeface="Times New Roman" panose="02020603050405020304" pitchFamily="18" charset="0"/>
                <a:ea typeface="Calibri" panose="020F0502020204030204" pitchFamily="34" charset="0"/>
              </a:rPr>
              <a:t>(</a:t>
            </a:r>
            <a:r>
              <a:rPr lang="en-US" sz="2000" b="0" i="0" dirty="0">
                <a:solidFill>
                  <a:srgbClr val="222222"/>
                </a:solidFill>
                <a:effectLst/>
                <a:latin typeface="Times New Roman" panose="02020603050405020304" pitchFamily="18" charset="0"/>
                <a:cs typeface="Times New Roman" panose="02020603050405020304" pitchFamily="18" charset="0"/>
              </a:rPr>
              <a:t>Sapkota et al., 2018)</a:t>
            </a:r>
            <a:r>
              <a:rPr lang="en-US" sz="2000" dirty="0">
                <a:solidFill>
                  <a:schemeClr val="tx1"/>
                </a:solidFill>
                <a:latin typeface="Times New Roman" panose="02020603050405020304" pitchFamily="18" charset="0"/>
                <a:ea typeface="Calibri" panose="020F0502020204030204" pitchFamily="34" charset="0"/>
              </a:rPr>
              <a:t>.</a:t>
            </a:r>
          </a:p>
          <a:p>
            <a:r>
              <a:rPr lang="en-US" sz="2000" dirty="0">
                <a:solidFill>
                  <a:schemeClr val="tx1"/>
                </a:solidFill>
                <a:latin typeface="Times New Roman" panose="02020603050405020304" pitchFamily="18" charset="0"/>
                <a:ea typeface="Calibri" panose="020F0502020204030204" pitchFamily="34" charset="0"/>
              </a:rPr>
              <a:t>Competitors value helps figure out the role of social media in marketing.</a:t>
            </a:r>
          </a:p>
          <a:p>
            <a:endParaRPr lang="en-US" sz="2000" dirty="0">
              <a:solidFill>
                <a:schemeClr val="tx1"/>
              </a:solidFill>
              <a:latin typeface="Times New Roman" panose="02020603050405020304" pitchFamily="18" charset="0"/>
              <a:ea typeface="Calibri" panose="020F0502020204030204" pitchFamily="34" charset="0"/>
            </a:endParaRPr>
          </a:p>
          <a:p>
            <a:endParaRPr lang="en-US" sz="2000" dirty="0">
              <a:solidFill>
                <a:schemeClr val="tx1"/>
              </a:solidFill>
              <a:effectLst/>
              <a:latin typeface="Times New Roman" panose="02020603050405020304" pitchFamily="18" charset="0"/>
              <a:ea typeface="Calibri" panose="020F0502020204030204" pitchFamily="34" charset="0"/>
            </a:endParaRPr>
          </a:p>
          <a:p>
            <a:endParaRPr lang="en-US" sz="2000" dirty="0">
              <a:solidFill>
                <a:schemeClr val="tx1"/>
              </a:solidFill>
              <a:latin typeface="Times New Roman" panose="02020603050405020304" pitchFamily="18" charset="0"/>
              <a:cs typeface="Times New Roman" panose="02020603050405020304" pitchFamily="18" charset="0"/>
            </a:endParaRPr>
          </a:p>
        </p:txBody>
      </p:sp>
      <p:pic>
        <p:nvPicPr>
          <p:cNvPr id="2052" name="Picture 4" descr="Marketing Strategy: How to Craft a Differentiated Value Proposition">
            <a:extLst>
              <a:ext uri="{FF2B5EF4-FFF2-40B4-BE49-F238E27FC236}">
                <a16:creationId xmlns:a16="http://schemas.microsoft.com/office/drawing/2014/main" xmlns="" id="{7A93ED71-0134-449D-9FA1-871E57B066DF}"/>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089525" y="1814052"/>
            <a:ext cx="4184035" cy="4434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48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0C0CCC-E9C5-4A6F-8EB0-82A55DEA7326}"/>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USE OF FACEBOOK IN MARKETING</a:t>
            </a:r>
          </a:p>
        </p:txBody>
      </p:sp>
      <p:sp>
        <p:nvSpPr>
          <p:cNvPr id="3" name="Content Placeholder 2">
            <a:extLst>
              <a:ext uri="{FF2B5EF4-FFF2-40B4-BE49-F238E27FC236}">
                <a16:creationId xmlns:a16="http://schemas.microsoft.com/office/drawing/2014/main" xmlns="" id="{E69D4620-F0BC-4479-ADC3-4A3A6BD27C61}"/>
              </a:ext>
            </a:extLst>
          </p:cNvPr>
          <p:cNvSpPr>
            <a:spLocks noGrp="1"/>
          </p:cNvSpPr>
          <p:nvPr>
            <p:ph sz="half" idx="1"/>
          </p:nvPr>
        </p:nvSpPr>
        <p:spPr/>
        <p:txBody>
          <a:bodyPr>
            <a:normAutofit fontScale="92500" lnSpcReduction="20000"/>
          </a:bodyPr>
          <a:lstStyle/>
          <a:p>
            <a:r>
              <a:rPr lang="en-US" sz="2000" dirty="0">
                <a:solidFill>
                  <a:schemeClr val="tx1"/>
                </a:solidFill>
                <a:latin typeface="Times New Roman" panose="02020603050405020304" pitchFamily="18" charset="0"/>
                <a:cs typeface="Times New Roman" panose="02020603050405020304" pitchFamily="18" charset="0"/>
              </a:rPr>
              <a:t>Facebook has over 3 billion active users in a month.</a:t>
            </a:r>
          </a:p>
          <a:p>
            <a:r>
              <a:rPr lang="en-US" sz="2000" dirty="0">
                <a:solidFill>
                  <a:schemeClr val="tx1"/>
                </a:solidFill>
                <a:latin typeface="Times New Roman" panose="02020603050405020304" pitchFamily="18" charset="0"/>
                <a:cs typeface="Times New Roman" panose="02020603050405020304" pitchFamily="18" charset="0"/>
              </a:rPr>
              <a:t>60% of </a:t>
            </a:r>
            <a:r>
              <a:rPr lang="en-US" sz="2000" dirty="0">
                <a:solidFill>
                  <a:schemeClr val="tx1"/>
                </a:solidFill>
                <a:latin typeface="Times New Roman" panose="02020603050405020304" pitchFamily="18" charset="0"/>
                <a:ea typeface="Calibri" panose="020F0502020204030204" pitchFamily="34" charset="0"/>
              </a:rPr>
              <a:t>Achievers</a:t>
            </a: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company customers are based online.</a:t>
            </a:r>
          </a:p>
          <a:p>
            <a:r>
              <a:rPr lang="en-US" sz="2000" dirty="0">
                <a:solidFill>
                  <a:schemeClr val="tx1"/>
                </a:solidFill>
                <a:latin typeface="Times New Roman" panose="02020603050405020304" pitchFamily="18" charset="0"/>
                <a:cs typeface="Times New Roman" panose="02020603050405020304" pitchFamily="18" charset="0"/>
              </a:rPr>
              <a:t>In every product they post on their timeline, 80% of their followers react by liking or commenting (</a:t>
            </a:r>
            <a:r>
              <a:rPr lang="en-US" sz="2000" b="0" i="0" dirty="0" err="1" smtClean="0">
                <a:solidFill>
                  <a:srgbClr val="222222"/>
                </a:solidFill>
                <a:effectLst/>
                <a:latin typeface="Times New Roman" panose="02020603050405020304" pitchFamily="18" charset="0"/>
                <a:cs typeface="Times New Roman" panose="02020603050405020304" pitchFamily="18" charset="0"/>
              </a:rPr>
              <a:t>Voorveld</a:t>
            </a:r>
            <a:r>
              <a:rPr lang="en-US" sz="2000" b="0" i="0" dirty="0" smtClean="0">
                <a:solidFill>
                  <a:srgbClr val="222222"/>
                </a:solidFill>
                <a:effectLst/>
                <a:latin typeface="Times New Roman" panose="02020603050405020304" pitchFamily="18" charset="0"/>
                <a:cs typeface="Times New Roman" panose="02020603050405020304" pitchFamily="18" charset="0"/>
              </a:rPr>
              <a:t>, </a:t>
            </a:r>
            <a:r>
              <a:rPr lang="en-US" sz="2000" b="0" i="0" dirty="0">
                <a:solidFill>
                  <a:srgbClr val="222222"/>
                </a:solidFill>
                <a:effectLst/>
                <a:latin typeface="Times New Roman" panose="02020603050405020304" pitchFamily="18" charset="0"/>
                <a:cs typeface="Times New Roman" panose="02020603050405020304" pitchFamily="18" charset="0"/>
              </a:rPr>
              <a:t>2019)</a:t>
            </a:r>
            <a:r>
              <a:rPr lang="en-US" sz="2000" dirty="0">
                <a:solidFill>
                  <a:schemeClr val="tx1"/>
                </a:solidFill>
                <a:latin typeface="Times New Roman" panose="02020603050405020304" pitchFamily="18" charset="0"/>
                <a:cs typeface="Times New Roman" panose="02020603050405020304" pitchFamily="18" charset="0"/>
              </a:rPr>
              <a:t>.</a:t>
            </a:r>
          </a:p>
          <a:p>
            <a:r>
              <a:rPr lang="en-US" sz="2000" dirty="0">
                <a:solidFill>
                  <a:schemeClr val="tx1"/>
                </a:solidFill>
                <a:latin typeface="Times New Roman" panose="02020603050405020304" pitchFamily="18" charset="0"/>
                <a:cs typeface="Times New Roman" panose="02020603050405020304" pitchFamily="18" charset="0"/>
              </a:rPr>
              <a:t>In ten product posts, companies acquire 5% new clients.</a:t>
            </a:r>
          </a:p>
          <a:p>
            <a:r>
              <a:rPr lang="en-US" sz="2000" dirty="0">
                <a:solidFill>
                  <a:schemeClr val="tx1"/>
                </a:solidFill>
                <a:latin typeface="Times New Roman" panose="02020603050405020304" pitchFamily="18" charset="0"/>
                <a:cs typeface="Times New Roman" panose="02020603050405020304" pitchFamily="18" charset="0"/>
              </a:rPr>
              <a:t>Facebook is effective since customers like, comment and make inquires even for a year old post.</a:t>
            </a:r>
          </a:p>
          <a:p>
            <a:endParaRPr lang="en-US" sz="2000" dirty="0">
              <a:solidFill>
                <a:schemeClr val="tx1"/>
              </a:solidFill>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xmlns="" id="{B63C5B7F-4EDE-4B43-A5CB-DD90F3C35FA6}"/>
              </a:ext>
            </a:extLst>
          </p:cNvPr>
          <p:cNvPicPr>
            <a:picLocks noGrp="1" noChangeAspect="1"/>
          </p:cNvPicPr>
          <p:nvPr>
            <p:ph sz="half" idx="2"/>
          </p:nvPr>
        </p:nvPicPr>
        <p:blipFill>
          <a:blip r:embed="rId3"/>
          <a:stretch>
            <a:fillRect/>
          </a:stretch>
        </p:blipFill>
        <p:spPr>
          <a:xfrm>
            <a:off x="5089525" y="1799303"/>
            <a:ext cx="4791894" cy="4242058"/>
          </a:xfrm>
          <a:prstGeom prst="rect">
            <a:avLst/>
          </a:prstGeom>
        </p:spPr>
      </p:pic>
    </p:spTree>
    <p:extLst>
      <p:ext uri="{BB962C8B-B14F-4D97-AF65-F5344CB8AC3E}">
        <p14:creationId xmlns:p14="http://schemas.microsoft.com/office/powerpoint/2010/main" val="2589193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15F58D-F4AD-458F-B87B-D6C7AB8648AE}"/>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VISAUL REPRESENTATION OF PRIMARY GOALS FOR MARKETERS USING FACEBOOK.</a:t>
            </a:r>
          </a:p>
        </p:txBody>
      </p:sp>
      <p:pic>
        <p:nvPicPr>
          <p:cNvPr id="3074" name="Picture 2" descr="7 Steps to an Effective Facebook Marketing Strategy | Sprout Social">
            <a:extLst>
              <a:ext uri="{FF2B5EF4-FFF2-40B4-BE49-F238E27FC236}">
                <a16:creationId xmlns:a16="http://schemas.microsoft.com/office/drawing/2014/main" xmlns="" id="{0ECB1290-DA99-4512-9793-C35D22C68AA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77334" y="1533832"/>
            <a:ext cx="8348680" cy="5825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336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1EF33E-A384-4EF3-8BA7-4CFF9A47D93A}"/>
              </a:ext>
            </a:extLst>
          </p:cNvPr>
          <p:cNvSpPr>
            <a:spLocks noGrp="1"/>
          </p:cNvSpPr>
          <p:nvPr>
            <p:ph type="title"/>
          </p:nvPr>
        </p:nvSpPr>
        <p:spPr/>
        <p:txBody>
          <a:bodyPr>
            <a:normAutofit/>
          </a:bodyPr>
          <a:lstStyle/>
          <a:p>
            <a:r>
              <a:rPr lang="en-US" sz="3200" dirty="0">
                <a:solidFill>
                  <a:schemeClr val="tx1"/>
                </a:solidFill>
                <a:latin typeface="Times New Roman" panose="02020603050405020304" pitchFamily="18" charset="0"/>
                <a:cs typeface="Times New Roman" panose="02020603050405020304" pitchFamily="18" charset="0"/>
              </a:rPr>
              <a:t>INSTAGRAM ANALYSIS</a:t>
            </a:r>
          </a:p>
        </p:txBody>
      </p:sp>
      <p:sp>
        <p:nvSpPr>
          <p:cNvPr id="3" name="Content Placeholder 2">
            <a:extLst>
              <a:ext uri="{FF2B5EF4-FFF2-40B4-BE49-F238E27FC236}">
                <a16:creationId xmlns:a16="http://schemas.microsoft.com/office/drawing/2014/main" xmlns="" id="{3866F88B-418A-4EA8-AE6F-0995153946CC}"/>
              </a:ext>
            </a:extLst>
          </p:cNvPr>
          <p:cNvSpPr>
            <a:spLocks noGrp="1"/>
          </p:cNvSpPr>
          <p:nvPr>
            <p:ph sz="half" idx="1"/>
          </p:nvPr>
        </p:nvSpPr>
        <p:spPr/>
        <p:txBody>
          <a:bodyPr>
            <a:normAutofit fontScale="92500" lnSpcReduction="20000"/>
          </a:bodyPr>
          <a:lstStyle/>
          <a:p>
            <a:r>
              <a:rPr lang="en-US" sz="2000" dirty="0">
                <a:solidFill>
                  <a:schemeClr val="tx1"/>
                </a:solidFill>
                <a:latin typeface="Times New Roman" panose="02020603050405020304" pitchFamily="18" charset="0"/>
                <a:cs typeface="Times New Roman" panose="02020603050405020304" pitchFamily="18" charset="0"/>
              </a:rPr>
              <a:t>Just like Facebook, Instagram has played a crucial role in marketing.</a:t>
            </a:r>
          </a:p>
          <a:p>
            <a:r>
              <a:rPr lang="en-US" sz="2000" dirty="0">
                <a:solidFill>
                  <a:schemeClr val="tx1"/>
                </a:solidFill>
                <a:latin typeface="Times New Roman" panose="02020603050405020304" pitchFamily="18" charset="0"/>
                <a:cs typeface="Times New Roman" panose="02020603050405020304" pitchFamily="18" charset="0"/>
              </a:rPr>
              <a:t>37 % of companies that uses integrum target establishing social networks (</a:t>
            </a:r>
            <a:r>
              <a:rPr lang="en-US" sz="2000" b="0" i="0" dirty="0">
                <a:solidFill>
                  <a:srgbClr val="222222"/>
                </a:solidFill>
                <a:effectLst/>
                <a:latin typeface="Times New Roman" panose="02020603050405020304" pitchFamily="18" charset="0"/>
                <a:cs typeface="Times New Roman" panose="02020603050405020304" pitchFamily="18" charset="0"/>
              </a:rPr>
              <a:t>Chen et al., 2020)</a:t>
            </a:r>
            <a:r>
              <a:rPr lang="en-US" sz="2000" dirty="0">
                <a:solidFill>
                  <a:schemeClr val="tx1"/>
                </a:solidFill>
                <a:latin typeface="Times New Roman" panose="02020603050405020304" pitchFamily="18" charset="0"/>
                <a:cs typeface="Times New Roman" panose="02020603050405020304" pitchFamily="18" charset="0"/>
              </a:rPr>
              <a:t>.</a:t>
            </a:r>
          </a:p>
          <a:p>
            <a:r>
              <a:rPr lang="en-US" sz="2000" dirty="0">
                <a:solidFill>
                  <a:schemeClr val="tx1"/>
                </a:solidFill>
                <a:latin typeface="Times New Roman" panose="02020603050405020304" pitchFamily="18" charset="0"/>
                <a:cs typeface="Times New Roman" panose="02020603050405020304" pitchFamily="18" charset="0"/>
              </a:rPr>
              <a:t>34% serve as retail platforms.</a:t>
            </a:r>
          </a:p>
          <a:p>
            <a:r>
              <a:rPr lang="en-US" sz="2000" dirty="0">
                <a:solidFill>
                  <a:schemeClr val="tx1"/>
                </a:solidFill>
                <a:latin typeface="Times New Roman" panose="02020603050405020304" pitchFamily="18" charset="0"/>
                <a:cs typeface="Times New Roman" panose="02020603050405020304" pitchFamily="18" charset="0"/>
              </a:rPr>
              <a:t>For the past one year, Kudos, the main competitors of our company has gained 40%  follower increase.</a:t>
            </a:r>
          </a:p>
          <a:p>
            <a:r>
              <a:rPr lang="en-US" sz="2000" dirty="0">
                <a:solidFill>
                  <a:schemeClr val="tx1"/>
                </a:solidFill>
                <a:latin typeface="Times New Roman" panose="02020603050405020304" pitchFamily="18" charset="0"/>
                <a:cs typeface="Times New Roman" panose="02020603050405020304" pitchFamily="18" charset="0"/>
              </a:rPr>
              <a:t>Among the 40% the company has garnered 10% online market increase through their posts (</a:t>
            </a:r>
            <a:r>
              <a:rPr lang="en-US" sz="2000" b="0" i="0" dirty="0">
                <a:solidFill>
                  <a:srgbClr val="222222"/>
                </a:solidFill>
                <a:effectLst/>
                <a:latin typeface="Times New Roman" panose="02020603050405020304" pitchFamily="18" charset="0"/>
                <a:cs typeface="Times New Roman" panose="02020603050405020304" pitchFamily="18" charset="0"/>
              </a:rPr>
              <a:t>Chen et al., 2020)</a:t>
            </a:r>
            <a:r>
              <a:rPr lang="en-US" sz="2000" dirty="0">
                <a:solidFill>
                  <a:schemeClr val="tx1"/>
                </a:solidFill>
                <a:latin typeface="Times New Roman" panose="02020603050405020304" pitchFamily="18" charset="0"/>
                <a:cs typeface="Times New Roman" panose="02020603050405020304" pitchFamily="18" charset="0"/>
              </a:rPr>
              <a:t>.</a:t>
            </a:r>
          </a:p>
          <a:p>
            <a:endParaRPr lang="en-US" sz="2000" dirty="0">
              <a:solidFill>
                <a:schemeClr val="tx1"/>
              </a:solidFill>
              <a:latin typeface="Times New Roman" panose="02020603050405020304" pitchFamily="18" charset="0"/>
              <a:cs typeface="Times New Roman" panose="02020603050405020304" pitchFamily="18" charset="0"/>
            </a:endParaRPr>
          </a:p>
        </p:txBody>
      </p:sp>
      <p:pic>
        <p:nvPicPr>
          <p:cNvPr id="4098" name="Picture 2" descr="31 Advertising Statistics to Know in 2018 | WordStream">
            <a:extLst>
              <a:ext uri="{FF2B5EF4-FFF2-40B4-BE49-F238E27FC236}">
                <a16:creationId xmlns:a16="http://schemas.microsoft.com/office/drawing/2014/main" xmlns="" id="{38DDAE0C-AF0B-4606-9673-35DFA91E0E24}"/>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75239" y="2271252"/>
            <a:ext cx="5338916" cy="3977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75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ECDA8C-4A96-4661-8B96-BF90B8B322F2}"/>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GRAPH OF INSTAGRAM USERS FORECAST</a:t>
            </a:r>
          </a:p>
        </p:txBody>
      </p:sp>
      <p:pic>
        <p:nvPicPr>
          <p:cNvPr id="5122" name="Picture 2" descr="The Most Important Instagram Statistics to Know for 2021 | Sprout Social">
            <a:extLst>
              <a:ext uri="{FF2B5EF4-FFF2-40B4-BE49-F238E27FC236}">
                <a16:creationId xmlns:a16="http://schemas.microsoft.com/office/drawing/2014/main" xmlns="" id="{F8E66F29-CB9C-4F48-A35F-2F1DB0EFF96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01097" y="1253614"/>
            <a:ext cx="6843251" cy="4788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2842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8FF229-6571-43D8-9BAA-0D930CBC09CD}"/>
              </a:ext>
            </a:extLst>
          </p:cNvPr>
          <p:cNvSpPr>
            <a:spLocks noGrp="1"/>
          </p:cNvSpPr>
          <p:nvPr>
            <p:ph type="title"/>
          </p:nvPr>
        </p:nvSpPr>
        <p:spPr>
          <a:xfrm>
            <a:off x="677334" y="545431"/>
            <a:ext cx="8596668" cy="1320800"/>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RECOMMENDATIONS </a:t>
            </a:r>
          </a:p>
        </p:txBody>
      </p:sp>
      <p:sp>
        <p:nvSpPr>
          <p:cNvPr id="3" name="Content Placeholder 2">
            <a:extLst>
              <a:ext uri="{FF2B5EF4-FFF2-40B4-BE49-F238E27FC236}">
                <a16:creationId xmlns:a16="http://schemas.microsoft.com/office/drawing/2014/main" xmlns="" id="{BDF4776B-5B4F-4F7B-9D7B-7144DFD5169C}"/>
              </a:ext>
            </a:extLst>
          </p:cNvPr>
          <p:cNvSpPr>
            <a:spLocks noGrp="1"/>
          </p:cNvSpPr>
          <p:nvPr>
            <p:ph sz="half" idx="1"/>
          </p:nvPr>
        </p:nvSpPr>
        <p:spPr>
          <a:xfrm>
            <a:off x="677334" y="1238865"/>
            <a:ext cx="4184035" cy="5368412"/>
          </a:xfrm>
        </p:spPr>
        <p:txBody>
          <a:bodyPr>
            <a:normAutofit lnSpcReduction="10000"/>
          </a:bodyPr>
          <a:lstStyle/>
          <a:p>
            <a:r>
              <a:rPr lang="en-US" sz="2000" dirty="0">
                <a:solidFill>
                  <a:schemeClr val="tx1"/>
                </a:solidFill>
                <a:latin typeface="Times New Roman" panose="02020603050405020304" pitchFamily="18" charset="0"/>
                <a:cs typeface="Times New Roman" panose="02020603050405020304" pitchFamily="18" charset="0"/>
              </a:rPr>
              <a:t>As aforementioned, Facebook and Instagram plays critical roles in business communication purposes.</a:t>
            </a:r>
          </a:p>
          <a:p>
            <a:r>
              <a:rPr lang="en-US" sz="2000" dirty="0">
                <a:solidFill>
                  <a:schemeClr val="tx1"/>
                </a:solidFill>
                <a:latin typeface="Times New Roman" panose="02020603050405020304" pitchFamily="18" charset="0"/>
                <a:cs typeface="Times New Roman" panose="02020603050405020304" pitchFamily="18" charset="0"/>
              </a:rPr>
              <a:t>The company needs to create Facebook and Instagram page (</a:t>
            </a:r>
            <a:r>
              <a:rPr lang="en-US" sz="2000" b="0" i="0" dirty="0">
                <a:solidFill>
                  <a:srgbClr val="222222"/>
                </a:solidFill>
                <a:effectLst/>
                <a:latin typeface="Times New Roman" panose="02020603050405020304" pitchFamily="18" charset="0"/>
                <a:cs typeface="Times New Roman" panose="02020603050405020304" pitchFamily="18" charset="0"/>
              </a:rPr>
              <a:t>Escobar-Rodríguez et al., 2017)</a:t>
            </a:r>
            <a:r>
              <a:rPr lang="en-US" sz="2000" dirty="0">
                <a:solidFill>
                  <a:schemeClr val="tx1"/>
                </a:solidFill>
                <a:latin typeface="Times New Roman" panose="02020603050405020304" pitchFamily="18" charset="0"/>
                <a:cs typeface="Times New Roman" panose="02020603050405020304" pitchFamily="18" charset="0"/>
              </a:rPr>
              <a:t>.</a:t>
            </a:r>
          </a:p>
          <a:p>
            <a:r>
              <a:rPr lang="en-US" sz="2000" dirty="0">
                <a:solidFill>
                  <a:schemeClr val="tx1"/>
                </a:solidFill>
                <a:latin typeface="Times New Roman" panose="02020603050405020304" pitchFamily="18" charset="0"/>
                <a:cs typeface="Times New Roman" panose="02020603050405020304" pitchFamily="18" charset="0"/>
              </a:rPr>
              <a:t>Posting regularly and responding to any inquires increases the followers and potential customers.</a:t>
            </a:r>
          </a:p>
          <a:p>
            <a:r>
              <a:rPr lang="en-US" sz="2000" dirty="0">
                <a:solidFill>
                  <a:schemeClr val="tx1"/>
                </a:solidFill>
                <a:latin typeface="Times New Roman" panose="02020603050405020304" pitchFamily="18" charset="0"/>
                <a:cs typeface="Times New Roman" panose="02020603050405020304" pitchFamily="18" charset="0"/>
              </a:rPr>
              <a:t>The company should embark on social media marketing strategy.</a:t>
            </a:r>
          </a:p>
          <a:p>
            <a:r>
              <a:rPr lang="en-US" sz="2000" dirty="0">
                <a:solidFill>
                  <a:schemeClr val="tx1"/>
                </a:solidFill>
                <a:latin typeface="Times New Roman" panose="02020603050405020304" pitchFamily="18" charset="0"/>
                <a:cs typeface="Times New Roman" panose="02020603050405020304" pitchFamily="18" charset="0"/>
              </a:rPr>
              <a:t>Integration of use of social media for business communication should be carried out gradually and analyzing the achievements annually.</a:t>
            </a:r>
          </a:p>
        </p:txBody>
      </p:sp>
      <p:pic>
        <p:nvPicPr>
          <p:cNvPr id="6146" name="Picture 2" descr="Social Media Marketing: The Ultimate Guide">
            <a:extLst>
              <a:ext uri="{FF2B5EF4-FFF2-40B4-BE49-F238E27FC236}">
                <a16:creationId xmlns:a16="http://schemas.microsoft.com/office/drawing/2014/main" xmlns="" id="{364806F5-5A24-4739-BA80-E87759344D3B}"/>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970206" y="1474839"/>
            <a:ext cx="4866967" cy="4513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970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339483-79F9-4F77-B2C2-C1B7A471B450}"/>
              </a:ext>
            </a:extLst>
          </p:cNvPr>
          <p:cNvSpPr>
            <a:spLocks noGrp="1"/>
          </p:cNvSpPr>
          <p:nvPr>
            <p:ph type="title"/>
          </p:nvPr>
        </p:nvSpPr>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xmlns="" id="{4F81CD03-33FD-4109-8F5F-C1D57C70D42C}"/>
              </a:ext>
            </a:extLst>
          </p:cNvPr>
          <p:cNvSpPr>
            <a:spLocks noGrp="1"/>
          </p:cNvSpPr>
          <p:nvPr>
            <p:ph idx="1"/>
          </p:nvPr>
        </p:nvSpPr>
        <p:spPr/>
        <p:txBody>
          <a:bodyPr>
            <a:normAutofit/>
          </a:bodyPr>
          <a:lstStyle/>
          <a:p>
            <a:r>
              <a:rPr lang="en-US" sz="2200" dirty="0">
                <a:solidFill>
                  <a:schemeClr val="tx1"/>
                </a:solidFill>
                <a:latin typeface="Times New Roman" panose="02020603050405020304" pitchFamily="18" charset="0"/>
                <a:cs typeface="Times New Roman" panose="02020603050405020304" pitchFamily="18" charset="0"/>
              </a:rPr>
              <a:t>Use of social media in business communication is an inevitable factor in the contemporary world.</a:t>
            </a:r>
          </a:p>
          <a:p>
            <a:r>
              <a:rPr lang="en-US" sz="2200" dirty="0">
                <a:solidFill>
                  <a:schemeClr val="tx1"/>
                </a:solidFill>
                <a:effectLst/>
                <a:latin typeface="Times New Roman" panose="02020603050405020304" pitchFamily="18" charset="0"/>
                <a:ea typeface="Calibri" panose="020F0502020204030204" pitchFamily="34" charset="0"/>
              </a:rPr>
              <a:t>Rideau Artisanal company has not effectively utilized social media platforms despite achievers and kudos utilizing social media.</a:t>
            </a:r>
          </a:p>
          <a:p>
            <a:r>
              <a:rPr lang="en-US" sz="2200" dirty="0">
                <a:solidFill>
                  <a:schemeClr val="tx1"/>
                </a:solidFill>
                <a:latin typeface="Times New Roman" panose="02020603050405020304" pitchFamily="18" charset="0"/>
                <a:cs typeface="Times New Roman" panose="02020603050405020304" pitchFamily="18" charset="0"/>
              </a:rPr>
              <a:t>Facebook and Instagram users are gradually increased and companies has benefited significantly.</a:t>
            </a:r>
          </a:p>
          <a:p>
            <a:r>
              <a:rPr lang="en-US" sz="2200" dirty="0">
                <a:solidFill>
                  <a:schemeClr val="tx1"/>
                </a:solidFill>
                <a:latin typeface="Times New Roman" panose="02020603050405020304" pitchFamily="18" charset="0"/>
                <a:cs typeface="Times New Roman" panose="02020603050405020304" pitchFamily="18" charset="0"/>
              </a:rPr>
              <a:t>To gather a wide customer base, the company needs to focus on social media marketing.</a:t>
            </a:r>
          </a:p>
          <a:p>
            <a:r>
              <a:rPr lang="en-US" sz="2200" dirty="0">
                <a:solidFill>
                  <a:schemeClr val="tx1"/>
                </a:solidFill>
                <a:latin typeface="Times New Roman" panose="02020603050405020304" pitchFamily="18" charset="0"/>
                <a:cs typeface="Times New Roman" panose="02020603050405020304" pitchFamily="18" charset="0"/>
              </a:rPr>
              <a:t>Marketing through social media is fast, reliable, and less costly.</a:t>
            </a:r>
          </a:p>
          <a:p>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9117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107</TotalTime>
  <Words>1252</Words>
  <Application>Microsoft Office PowerPoint</Application>
  <PresentationFormat>Widescreen</PresentationFormat>
  <Paragraphs>70</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Trebuchet MS</vt:lpstr>
      <vt:lpstr>Wingdings 3</vt:lpstr>
      <vt:lpstr>Facet</vt:lpstr>
      <vt:lpstr>ROLE OF SOCIAL MEDIA IN MARKETING</vt:lpstr>
      <vt:lpstr>INTRODUCTION</vt:lpstr>
      <vt:lpstr>BACKGROUND INFORMATION</vt:lpstr>
      <vt:lpstr>USE OF FACEBOOK IN MARKETING</vt:lpstr>
      <vt:lpstr>VISAUL REPRESENTATION OF PRIMARY GOALS FOR MARKETERS USING FACEBOOK.</vt:lpstr>
      <vt:lpstr>INSTAGRAM ANALYSIS</vt:lpstr>
      <vt:lpstr>GRAPH OF INSTAGRAM USERS FORECAST</vt:lpstr>
      <vt:lpstr>RECOMMENDATIONS </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SOCIAL MEDIA IN MARKETING</dc:title>
  <dc:creator>user</dc:creator>
  <cp:lastModifiedBy>user</cp:lastModifiedBy>
  <cp:revision>14</cp:revision>
  <dcterms:created xsi:type="dcterms:W3CDTF">2021-05-22T11:23:48Z</dcterms:created>
  <dcterms:modified xsi:type="dcterms:W3CDTF">2021-05-22T18:11:36Z</dcterms:modified>
</cp:coreProperties>
</file>